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2"/>
    <p:sldId id="597" r:id="rId3"/>
    <p:sldId id="598" r:id="rId4"/>
    <p:sldId id="641" r:id="rId5"/>
    <p:sldId id="642" r:id="rId6"/>
    <p:sldId id="645" r:id="rId7"/>
    <p:sldId id="640" r:id="rId8"/>
    <p:sldId id="639" r:id="rId9"/>
    <p:sldId id="637" r:id="rId10"/>
    <p:sldId id="638" r:id="rId11"/>
    <p:sldId id="646" r:id="rId12"/>
    <p:sldId id="643" r:id="rId13"/>
    <p:sldId id="644" r:id="rId14"/>
    <p:sldId id="636" r:id="rId15"/>
    <p:sldId id="648" r:id="rId16"/>
  </p:sldIdLst>
  <p:sldSz cx="9144000" cy="6858000" type="screen4x3"/>
  <p:notesSz cx="6797675" cy="9928225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FFFFFF"/>
    <a:srgbClr val="0000FF"/>
    <a:srgbClr val="00FFFF"/>
    <a:srgbClr val="000000"/>
    <a:srgbClr val="FFFF00"/>
    <a:srgbClr val="FF0000"/>
    <a:srgbClr val="FFB3B3"/>
    <a:srgbClr val="FF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Střední styl 2 – zvýraznění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C083E6E3-FA7D-4D7B-A595-EF9225AFEA82}" styleName="Světlý styl 1 – zvýraznění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73A0DAA-6AF3-43AB-8588-CEC1D06C72B9}" styleName="Střední styl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 horzBarState="maximized">
    <p:restoredLeft sz="15085" autoAdjust="0"/>
    <p:restoredTop sz="86413" autoAdjust="0"/>
  </p:normalViewPr>
  <p:slideViewPr>
    <p:cSldViewPr>
      <p:cViewPr varScale="1">
        <p:scale>
          <a:sx n="132" d="100"/>
          <a:sy n="132" d="100"/>
        </p:scale>
        <p:origin x="534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  <p:sld r:id="rId14" collapse="1"/>
      <p:sld r:id="rId15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2" d="100"/>
          <a:sy n="82" d="100"/>
        </p:scale>
        <p:origin x="-3918" y="-84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8.xml"/><Relationship Id="rId13" Type="http://schemas.openxmlformats.org/officeDocument/2006/relationships/slide" Target="slides/slide13.xml"/><Relationship Id="rId3" Type="http://schemas.openxmlformats.org/officeDocument/2006/relationships/slide" Target="slides/slide3.xml"/><Relationship Id="rId7" Type="http://schemas.openxmlformats.org/officeDocument/2006/relationships/slide" Target="slides/slide7.xml"/><Relationship Id="rId12" Type="http://schemas.openxmlformats.org/officeDocument/2006/relationships/slide" Target="slides/slide12.xml"/><Relationship Id="rId2" Type="http://schemas.openxmlformats.org/officeDocument/2006/relationships/slide" Target="slides/slide2.xml"/><Relationship Id="rId1" Type="http://schemas.openxmlformats.org/officeDocument/2006/relationships/slide" Target="slides/slide1.xml"/><Relationship Id="rId6" Type="http://schemas.openxmlformats.org/officeDocument/2006/relationships/slide" Target="slides/slide6.xml"/><Relationship Id="rId11" Type="http://schemas.openxmlformats.org/officeDocument/2006/relationships/slide" Target="slides/slide11.xml"/><Relationship Id="rId5" Type="http://schemas.openxmlformats.org/officeDocument/2006/relationships/slide" Target="slides/slide5.xml"/><Relationship Id="rId15" Type="http://schemas.openxmlformats.org/officeDocument/2006/relationships/slide" Target="slides/slide15.xml"/><Relationship Id="rId10" Type="http://schemas.openxmlformats.org/officeDocument/2006/relationships/slide" Target="slides/slide10.xml"/><Relationship Id="rId4" Type="http://schemas.openxmlformats.org/officeDocument/2006/relationships/slide" Target="slides/slide4.xml"/><Relationship Id="rId9" Type="http://schemas.openxmlformats.org/officeDocument/2006/relationships/slide" Target="slides/slide9.xml"/><Relationship Id="rId14" Type="http://schemas.openxmlformats.org/officeDocument/2006/relationships/slide" Target="slides/slide1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1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1D879795-FB7A-4F58-84E2-54114D2D62AA}" type="datetimeFigureOut">
              <a:rPr lang="en-US"/>
              <a:pPr>
                <a:defRPr/>
              </a:pPr>
              <a:t>10/12/2022</a:t>
            </a:fld>
            <a:endParaRPr lang="en-US"/>
          </a:p>
        </p:txBody>
      </p:sp>
      <p:sp>
        <p:nvSpPr>
          <p:cNvPr id="131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1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62D133B0-1115-4170-9EEF-6436DCE562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336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78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875"/>
            <a:ext cx="5438775" cy="446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noProof="0"/>
              <a:t>Click to edit Master text styles</a:t>
            </a:r>
          </a:p>
          <a:p>
            <a:pPr lvl="1"/>
            <a:r>
              <a:rPr lang="cs-CZ" noProof="0"/>
              <a:t>Second level</a:t>
            </a:r>
          </a:p>
          <a:p>
            <a:pPr lvl="2"/>
            <a:r>
              <a:rPr lang="cs-CZ" noProof="0"/>
              <a:t>Third level</a:t>
            </a:r>
          </a:p>
          <a:p>
            <a:pPr lvl="3"/>
            <a:r>
              <a:rPr lang="cs-CZ" noProof="0"/>
              <a:t>Fourth level</a:t>
            </a:r>
          </a:p>
          <a:p>
            <a:pPr lvl="4"/>
            <a:r>
              <a:rPr lang="cs-CZ" noProof="0"/>
              <a:t>Fifth level</a:t>
            </a:r>
          </a:p>
        </p:txBody>
      </p:sp>
      <p:sp>
        <p:nvSpPr>
          <p:cNvPr id="348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48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4D0A1C67-3C6D-4448-AA53-BD0C046941E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6279646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  <a:endParaRPr lang="fr-FR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/>
              <a:t>Klepnutím lze upravit styl předlohy podnadpisů.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33282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  <a:endParaRPr lang="fr-FR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368151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6629400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  <a:endParaRPr lang="fr-FR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6629400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090848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180975" indent="0">
              <a:defRPr/>
            </a:lvl1pPr>
          </a:lstStyle>
          <a:p>
            <a:r>
              <a:rPr lang="cs-CZ" dirty="0"/>
              <a:t>Klepnutím lze upravit styl předlohy nadpisů.</a:t>
            </a:r>
            <a:endParaRPr lang="fr-FR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818029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  <a:endParaRPr lang="fr-FR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21963411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180975" indent="0">
              <a:defRPr/>
            </a:lvl1pPr>
          </a:lstStyle>
          <a:p>
            <a:r>
              <a:rPr lang="cs-CZ" dirty="0"/>
              <a:t>Klepnutím lze upravit styl předlohy nadpisů.</a:t>
            </a:r>
            <a:endParaRPr lang="fr-FR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228600" y="685800"/>
            <a:ext cx="4267200" cy="59436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fr-FR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685800"/>
            <a:ext cx="4267200" cy="59436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49234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  <a:endParaRPr lang="fr-FR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fr-FR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008008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056739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10786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  <a:endParaRPr lang="fr-FR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fr-FR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27731825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  <a:endParaRPr lang="fr-FR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5063735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457200"/>
          </a:xfrm>
          <a:prstGeom prst="rect">
            <a:avLst/>
          </a:prstGeom>
          <a:gradFill rotWithShape="1">
            <a:gsLst>
              <a:gs pos="0">
                <a:srgbClr val="000066"/>
              </a:gs>
              <a:gs pos="100000">
                <a:srgbClr val="0000C8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685800"/>
            <a:ext cx="8686800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en-US"/>
              <a:t>Click to edit Master text styles</a:t>
            </a:r>
          </a:p>
          <a:p>
            <a:pPr lvl="1"/>
            <a:r>
              <a:rPr lang="cs-CZ" altLang="en-US"/>
              <a:t>Second level</a:t>
            </a:r>
          </a:p>
          <a:p>
            <a:pPr lvl="2"/>
            <a:r>
              <a:rPr lang="cs-CZ" altLang="en-US"/>
              <a:t>Third level</a:t>
            </a:r>
          </a:p>
          <a:p>
            <a:pPr lvl="3"/>
            <a:r>
              <a:rPr lang="cs-CZ" altLang="en-US"/>
              <a:t>Fourth level</a:t>
            </a:r>
          </a:p>
          <a:p>
            <a:pPr lvl="4"/>
            <a:r>
              <a:rPr lang="cs-CZ" alt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marL="180975" indent="-180975"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+mj-lt"/>
          <a:ea typeface="+mj-ea"/>
          <a:cs typeface="+mj-cs"/>
        </a:defRPr>
      </a:lvl1pPr>
      <a:lvl2pPr marL="180975" indent="-180975"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Times New Roman" pitchFamily="16" charset="0"/>
        </a:defRPr>
      </a:lvl2pPr>
      <a:lvl3pPr marL="180975" indent="-180975"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Times New Roman" pitchFamily="16" charset="0"/>
        </a:defRPr>
      </a:lvl3pPr>
      <a:lvl4pPr marL="180975" indent="-180975"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Times New Roman" pitchFamily="16" charset="0"/>
        </a:defRPr>
      </a:lvl4pPr>
      <a:lvl5pPr marL="180975" indent="-180975"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Times New Roman" pitchFamily="16" charset="0"/>
        </a:defRPr>
      </a:lvl5pPr>
      <a:lvl6pPr marL="633413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Times New Roman" pitchFamily="16" charset="0"/>
        </a:defRPr>
      </a:lvl6pPr>
      <a:lvl7pPr marL="1090613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Times New Roman" pitchFamily="16" charset="0"/>
        </a:defRPr>
      </a:lvl7pPr>
      <a:lvl8pPr marL="1547813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Times New Roman" pitchFamily="16" charset="0"/>
        </a:defRPr>
      </a:lvl8pPr>
      <a:lvl9pPr marL="2005013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Times New Roman" pitchFamily="1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5.png"/><Relationship Id="rId7" Type="http://schemas.openxmlformats.org/officeDocument/2006/relationships/image" Target="../media/image1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openxmlformats.org/officeDocument/2006/relationships/image" Target="../media/image21.png"/><Relationship Id="rId5" Type="http://schemas.openxmlformats.org/officeDocument/2006/relationships/image" Target="../media/image16.png"/><Relationship Id="rId10" Type="http://schemas.openxmlformats.org/officeDocument/2006/relationships/image" Target="../media/image20.png"/><Relationship Id="rId4" Type="http://schemas.openxmlformats.org/officeDocument/2006/relationships/image" Target="../media/image13.png"/><Relationship Id="rId9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5.png"/><Relationship Id="rId7" Type="http://schemas.openxmlformats.org/officeDocument/2006/relationships/image" Target="../media/image1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openxmlformats.org/officeDocument/2006/relationships/image" Target="../media/image21.png"/><Relationship Id="rId5" Type="http://schemas.openxmlformats.org/officeDocument/2006/relationships/image" Target="../media/image16.png"/><Relationship Id="rId10" Type="http://schemas.openxmlformats.org/officeDocument/2006/relationships/image" Target="../media/image20.png"/><Relationship Id="rId4" Type="http://schemas.openxmlformats.org/officeDocument/2006/relationships/image" Target="../media/image13.png"/><Relationship Id="rId9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Hynek\Doc\Vydra\Vydra2022\Uloha4\IMG_13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540340"/>
          </a:xfrm>
          <a:prstGeom prst="rect">
            <a:avLst/>
          </a:prstGeom>
          <a:noFill/>
        </p:spPr>
      </p:pic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434975"/>
            <a:ext cx="9144000" cy="1470025"/>
          </a:xfrm>
          <a:noFill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000066"/>
                    </a:gs>
                    <a:gs pos="100000">
                      <a:srgbClr val="0000C8"/>
                    </a:gs>
                  </a:gsLst>
                  <a:lin ang="0" scaled="1"/>
                </a:gradFill>
              </a14:hiddenFill>
            </a:ext>
          </a:extLst>
        </p:spPr>
        <p:txBody>
          <a:bodyPr/>
          <a:lstStyle/>
          <a:p>
            <a:pPr marL="0" indent="0" algn="r" eaLnBrk="1" hangingPunct="1"/>
            <a:r>
              <a:rPr lang="en-US" altLang="en-US" sz="3200" dirty="0">
                <a:solidFill>
                  <a:srgbClr val="FFFF00"/>
                </a:solidFill>
                <a:latin typeface="Arial Black" pitchFamily="34" charset="0"/>
              </a:rPr>
              <a:t>4. </a:t>
            </a:r>
            <a:r>
              <a:rPr lang="en-US" altLang="en-US" sz="3200" dirty="0" err="1">
                <a:solidFill>
                  <a:srgbClr val="FFFF00"/>
                </a:solidFill>
                <a:latin typeface="Arial Black" pitchFamily="34" charset="0"/>
              </a:rPr>
              <a:t>Coloured</a:t>
            </a:r>
            <a:r>
              <a:rPr lang="en-US" altLang="en-US" sz="3200" dirty="0">
                <a:solidFill>
                  <a:srgbClr val="FFFF00"/>
                </a:solidFill>
                <a:latin typeface="Arial Black" pitchFamily="34" charset="0"/>
              </a:rPr>
              <a:t> Line</a:t>
            </a:r>
            <a:br>
              <a:rPr lang="cs-CZ" altLang="en-US" sz="3200" dirty="0">
                <a:solidFill>
                  <a:srgbClr val="FFFF00"/>
                </a:solidFill>
                <a:latin typeface="Arial Black" pitchFamily="34" charset="0"/>
              </a:rPr>
            </a:br>
            <a:r>
              <a:rPr lang="cs-CZ" altLang="en-US" sz="3200" dirty="0">
                <a:solidFill>
                  <a:srgbClr val="FFFF00"/>
                </a:solidFill>
                <a:latin typeface="Arial Black" pitchFamily="34" charset="0"/>
              </a:rPr>
              <a:t>4. </a:t>
            </a:r>
            <a:r>
              <a:rPr lang="en-US" altLang="en-US" sz="3200" dirty="0" err="1">
                <a:solidFill>
                  <a:srgbClr val="FFFF00"/>
                </a:solidFill>
                <a:latin typeface="Arial Black" pitchFamily="34" charset="0"/>
              </a:rPr>
              <a:t>Barevn</a:t>
            </a:r>
            <a:r>
              <a:rPr lang="cs-CZ" altLang="en-US" sz="3200" dirty="0">
                <a:solidFill>
                  <a:srgbClr val="FFFF00"/>
                </a:solidFill>
                <a:latin typeface="Arial Black" pitchFamily="34" charset="0"/>
              </a:rPr>
              <a:t>á čára</a:t>
            </a:r>
            <a:endParaRPr lang="en-US" altLang="en-US" sz="3200" dirty="0">
              <a:solidFill>
                <a:srgbClr val="FFFF00"/>
              </a:solidFill>
              <a:latin typeface="Arial Black" pitchFamily="34" charset="0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2209800"/>
            <a:ext cx="9144000" cy="593725"/>
          </a:xfrm>
        </p:spPr>
        <p:txBody>
          <a:bodyPr/>
          <a:lstStyle/>
          <a:p>
            <a:pPr algn="l" eaLnBrk="1" hangingPunct="1"/>
            <a:r>
              <a:rPr lang="en-US" altLang="en-US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Hynek</a:t>
            </a:r>
            <a:r>
              <a:rPr lang="en-US" altLang="en-US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N</a:t>
            </a:r>
            <a:r>
              <a:rPr lang="cs-CZ" altLang="en-US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ěmec</a:t>
            </a:r>
            <a:endParaRPr lang="cs-CZ" altLang="en-US" sz="18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Nadpis 1"/>
          <p:cNvSpPr txBox="1">
            <a:spLocks/>
          </p:cNvSpPr>
          <p:nvPr/>
        </p:nvSpPr>
        <p:spPr>
          <a:xfrm>
            <a:off x="-32" y="1447800"/>
            <a:ext cx="4851400" cy="2600325"/>
          </a:xfrm>
          <a:prstGeom prst="rect">
            <a:avLst/>
          </a:prstGeom>
        </p:spPr>
        <p:txBody>
          <a:bodyPr anchor="b">
            <a:normAutofit fontScale="97500"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80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en-US" sz="21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Dept. of Dielectrics</a:t>
            </a:r>
            <a:endParaRPr lang="sk-SK" sz="21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algn="l">
              <a:defRPr/>
            </a:pPr>
            <a:r>
              <a:rPr lang="sk-SK" sz="20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Institute o</a:t>
            </a:r>
            <a:r>
              <a:rPr lang="en-US" sz="20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f Physics of the </a:t>
            </a:r>
            <a:br>
              <a:rPr lang="en-US" sz="20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</a:br>
            <a:r>
              <a:rPr lang="en-US" sz="20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Czech Academy of Sciences </a:t>
            </a:r>
            <a:endParaRPr lang="sk-SK" sz="20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3" name="Picture 7" descr="C:\Users\Tinka\Desktop\logo_puvodni1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28" y="4643446"/>
            <a:ext cx="1404937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Obrázek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82" y="4572008"/>
            <a:ext cx="1028700" cy="96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2D6F94B1-1E19-45C7-84D7-BFB9110D3C4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279299">
            <a:off x="6173890" y="3877545"/>
            <a:ext cx="983343" cy="1808447"/>
          </a:xfrm>
          <a:prstGeom prst="rect">
            <a:avLst/>
          </a:prstGeom>
        </p:spPr>
      </p:pic>
      <p:sp>
        <p:nvSpPr>
          <p:cNvPr id="10" name="Rectangle 3">
            <a:extLst>
              <a:ext uri="{FF2B5EF4-FFF2-40B4-BE49-F238E27FC236}">
                <a16:creationId xmlns:a16="http://schemas.microsoft.com/office/drawing/2014/main" id="{3EC5CB47-8CE0-40B0-A286-29A6244E22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77000"/>
            <a:ext cx="7643834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600">
                <a:solidFill>
                  <a:schemeClr val="tx1"/>
                </a:solidFill>
                <a:latin typeface="+mn-lt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200">
                <a:solidFill>
                  <a:schemeClr val="tx1"/>
                </a:solidFill>
                <a:latin typeface="+mn-lt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1200">
                <a:solidFill>
                  <a:schemeClr val="tx1"/>
                </a:solidFill>
                <a:latin typeface="+mn-lt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1200">
                <a:solidFill>
                  <a:schemeClr val="tx1"/>
                </a:solidFill>
                <a:latin typeface="+mn-lt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1200">
                <a:solidFill>
                  <a:schemeClr val="tx1"/>
                </a:solidFill>
                <a:latin typeface="+mn-lt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 algn="just" eaLnBrk="1" hangingPunct="1"/>
            <a:r>
              <a:rPr lang="cs-CZ" altLang="en-US" sz="1800" kern="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Úvodní soustředění Turnaje mladých fyziků, Praha, 7. – 8. října 2022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en-US" dirty="0"/>
              <a:t>Praktické rady</a:t>
            </a:r>
            <a:endParaRPr lang="en-US" altLang="en-US" dirty="0"/>
          </a:p>
        </p:txBody>
      </p:sp>
      <p:sp>
        <p:nvSpPr>
          <p:cNvPr id="614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b="1" dirty="0"/>
              <a:t>Bezpečnost při práci s laserem a s </a:t>
            </a:r>
            <a:r>
              <a:rPr lang="cs-CZ" b="1" dirty="0">
                <a:solidFill>
                  <a:srgbClr val="FF0000"/>
                </a:solidFill>
              </a:rPr>
              <a:t>difrakčními prvky</a:t>
            </a:r>
          </a:p>
          <a:p>
            <a:pPr marL="400050" lvl="1" indent="0">
              <a:buNone/>
            </a:pPr>
            <a:r>
              <a:rPr lang="cs-CZ" dirty="0"/>
              <a:t>→ Svazek světla je ohýbán do „nepředvídatelných“ směrů</a:t>
            </a:r>
          </a:p>
          <a:p>
            <a:pPr marL="400050" lvl="1" indent="0">
              <a:buNone/>
            </a:pPr>
            <a:r>
              <a:rPr lang="cs-CZ" dirty="0"/>
              <a:t>→ </a:t>
            </a:r>
            <a:r>
              <a:rPr lang="cs-CZ" b="1" u="sng" dirty="0">
                <a:solidFill>
                  <a:srgbClr val="FF0000"/>
                </a:solidFill>
              </a:rPr>
              <a:t>Je nutné pracovat s bezpečným svazkem světla </a:t>
            </a:r>
            <a:r>
              <a:rPr lang="en-US" b="1" u="sng" dirty="0">
                <a:solidFill>
                  <a:srgbClr val="FF0000"/>
                </a:solidFill>
              </a:rPr>
              <a:t>!!!</a:t>
            </a:r>
            <a:endParaRPr lang="cs-CZ" b="1" u="sng" dirty="0">
              <a:solidFill>
                <a:srgbClr val="FF0000"/>
              </a:solidFill>
            </a:endParaRPr>
          </a:p>
          <a:p>
            <a:pPr marL="0" indent="0"/>
            <a:endParaRPr lang="cs-CZ" dirty="0"/>
          </a:p>
          <a:p>
            <a:pPr marL="0" indent="0"/>
            <a:endParaRPr lang="cs-CZ" dirty="0"/>
          </a:p>
          <a:p>
            <a:pPr marL="0" indent="0"/>
            <a:endParaRPr lang="cs-CZ" dirty="0"/>
          </a:p>
          <a:p>
            <a:pPr marL="0" indent="0"/>
            <a:endParaRPr lang="cs-CZ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2214554"/>
            <a:ext cx="5595950" cy="419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3508157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en-US" dirty="0"/>
              <a:t>Protokol/prezentace</a:t>
            </a:r>
            <a:endParaRPr lang="en-US" altLang="en-US" dirty="0"/>
          </a:p>
        </p:txBody>
      </p:sp>
      <p:sp>
        <p:nvSpPr>
          <p:cNvPr id="614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altLang="en-US" b="1" dirty="0"/>
              <a:t>„Minimální“ očekávání</a:t>
            </a:r>
          </a:p>
          <a:p>
            <a:pPr marL="0" indent="0"/>
            <a:r>
              <a:rPr lang="cs-CZ" dirty="0"/>
              <a:t>  Dokumentace pozorované čáry</a:t>
            </a:r>
          </a:p>
          <a:p>
            <a:pPr marL="0" indent="0"/>
            <a:r>
              <a:rPr lang="cs-CZ" dirty="0"/>
              <a:t>  Vysvětlení jevu</a:t>
            </a:r>
          </a:p>
          <a:p>
            <a:pPr marL="0" indent="0"/>
            <a:r>
              <a:rPr lang="cs-CZ" dirty="0"/>
              <a:t>  Kvalitativní předpověď + ověření</a:t>
            </a:r>
            <a:br>
              <a:rPr lang="cs-CZ" dirty="0"/>
            </a:br>
            <a:r>
              <a:rPr lang="cs-CZ" dirty="0"/>
              <a:t>   chování při změně parametrů</a:t>
            </a:r>
          </a:p>
          <a:p>
            <a:pPr marL="0" indent="0">
              <a:buNone/>
            </a:pPr>
            <a:endParaRPr lang="cs-CZ" b="1" dirty="0"/>
          </a:p>
          <a:p>
            <a:pPr marL="0" indent="0">
              <a:buNone/>
            </a:pPr>
            <a:endParaRPr lang="cs-CZ" b="1" dirty="0"/>
          </a:p>
          <a:p>
            <a:pPr marL="0" indent="0">
              <a:buNone/>
            </a:pPr>
            <a:endParaRPr lang="cs-CZ" b="1" dirty="0"/>
          </a:p>
          <a:p>
            <a:pPr marL="0" indent="0">
              <a:buNone/>
            </a:pPr>
            <a:endParaRPr lang="cs-CZ" b="1" dirty="0"/>
          </a:p>
          <a:p>
            <a:pPr marL="0" indent="0">
              <a:buNone/>
            </a:pPr>
            <a:endParaRPr lang="cs-CZ" b="1" dirty="0"/>
          </a:p>
          <a:p>
            <a:pPr marL="0" indent="0">
              <a:buNone/>
            </a:pPr>
            <a:r>
              <a:rPr lang="cs-CZ" b="1" dirty="0"/>
              <a:t>Pokročilejší směry bádání</a:t>
            </a:r>
          </a:p>
          <a:p>
            <a:pPr marL="0" indent="0"/>
            <a:r>
              <a:rPr lang="cs-CZ" dirty="0"/>
              <a:t>  Kvantitativní experimenty a/nebo teorie</a:t>
            </a:r>
          </a:p>
          <a:p>
            <a:pPr marL="0" indent="0"/>
            <a:r>
              <a:rPr lang="cs-CZ" dirty="0"/>
              <a:t>  </a:t>
            </a:r>
            <a:r>
              <a:rPr lang="en-US" dirty="0" err="1"/>
              <a:t>Vysv</a:t>
            </a:r>
            <a:r>
              <a:rPr lang="cs-CZ" dirty="0"/>
              <a:t>ě</a:t>
            </a:r>
            <a:r>
              <a:rPr lang="en-US" dirty="0" err="1"/>
              <a:t>tlen</a:t>
            </a:r>
            <a:r>
              <a:rPr lang="cs-CZ" dirty="0"/>
              <a:t>í dalších pozorovaných obrazců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7554" y="2928934"/>
            <a:ext cx="2269050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Pravá složená závorka 5"/>
          <p:cNvSpPr/>
          <p:nvPr/>
        </p:nvSpPr>
        <p:spPr>
          <a:xfrm>
            <a:off x="6000760" y="785794"/>
            <a:ext cx="214314" cy="2000264"/>
          </a:xfrm>
          <a:prstGeom prst="rightBrace">
            <a:avLst>
              <a:gd name="adj1" fmla="val 49867"/>
              <a:gd name="adj2" fmla="val 5000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bdélník 6"/>
          <p:cNvSpPr/>
          <p:nvPr/>
        </p:nvSpPr>
        <p:spPr>
          <a:xfrm>
            <a:off x="6286512" y="1571612"/>
            <a:ext cx="264320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HN: </a:t>
            </a:r>
            <a:r>
              <a:rPr lang="cs-CZ" sz="1200" dirty="0"/>
              <a:t>za splnění typicky dávám </a:t>
            </a:r>
            <a:r>
              <a:rPr lang="en-US" sz="1200" dirty="0"/>
              <a:t>5 – 6 </a:t>
            </a:r>
            <a:r>
              <a:rPr lang="en-US" sz="1200" dirty="0" err="1"/>
              <a:t>bodů</a:t>
            </a:r>
            <a:r>
              <a:rPr lang="en-US" sz="1200" dirty="0"/>
              <a:t> v ŠK a RK</a:t>
            </a:r>
            <a:r>
              <a:rPr lang="cs-CZ" sz="1200" dirty="0"/>
              <a:t> → „úspěšný řešitel“</a:t>
            </a:r>
          </a:p>
        </p:txBody>
      </p:sp>
      <p:sp>
        <p:nvSpPr>
          <p:cNvPr id="8" name="Pravá složená závorka 7"/>
          <p:cNvSpPr/>
          <p:nvPr/>
        </p:nvSpPr>
        <p:spPr>
          <a:xfrm>
            <a:off x="5857884" y="5000636"/>
            <a:ext cx="214314" cy="1285884"/>
          </a:xfrm>
          <a:prstGeom prst="rightBrace">
            <a:avLst>
              <a:gd name="adj1" fmla="val 49867"/>
              <a:gd name="adj2" fmla="val 5000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Obdélník 8"/>
          <p:cNvSpPr/>
          <p:nvPr/>
        </p:nvSpPr>
        <p:spPr>
          <a:xfrm>
            <a:off x="6143636" y="5310664"/>
            <a:ext cx="264320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HN: </a:t>
            </a:r>
            <a:r>
              <a:rPr lang="cs-CZ" sz="1200" dirty="0"/>
              <a:t>za toto ty zbývající body do 10 a ocenění jako „nezapomenutelné řešení“</a:t>
            </a:r>
          </a:p>
        </p:txBody>
      </p:sp>
    </p:spTree>
    <p:extLst>
      <p:ext uri="{BB962C8B-B14F-4D97-AF65-F5344CB8AC3E}">
        <p14:creationId xmlns:p14="http://schemas.microsoft.com/office/powerpoint/2010/main" val="23508157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en-US" dirty="0"/>
              <a:t>Galerie</a:t>
            </a:r>
            <a:endParaRPr lang="en-US" altLang="en-US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785795"/>
            <a:ext cx="2500330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86116" y="785794"/>
            <a:ext cx="2714644" cy="1739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72198" y="785794"/>
            <a:ext cx="2269050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606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4348" y="2857496"/>
            <a:ext cx="2500330" cy="2234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608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86115" y="2571743"/>
            <a:ext cx="2711143" cy="945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609" name="Picture 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72197" y="2857496"/>
            <a:ext cx="2275901" cy="192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610" name="Picture 10"/>
          <p:cNvPicPr>
            <a:picLocks noChangeAspect="1" noChangeArrowheads="1"/>
          </p:cNvPicPr>
          <p:nvPr/>
        </p:nvPicPr>
        <p:blipFill>
          <a:blip r:embed="rId8" cstate="print"/>
          <a:srcRect b="6161"/>
          <a:stretch>
            <a:fillRect/>
          </a:stretch>
        </p:blipFill>
        <p:spPr bwMode="auto">
          <a:xfrm>
            <a:off x="3286116" y="3571875"/>
            <a:ext cx="2714643" cy="16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611" name="Picture 1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14348" y="5143513"/>
            <a:ext cx="2500330" cy="1406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612" name="Picture 12"/>
          <p:cNvPicPr>
            <a:picLocks noChangeAspect="1" noChangeArrowheads="1"/>
          </p:cNvPicPr>
          <p:nvPr/>
        </p:nvPicPr>
        <p:blipFill>
          <a:blip r:embed="rId10" cstate="print"/>
          <a:srcRect t="3776" b="12747"/>
          <a:stretch>
            <a:fillRect/>
          </a:stretch>
        </p:blipFill>
        <p:spPr bwMode="auto">
          <a:xfrm>
            <a:off x="3278024" y="5270204"/>
            <a:ext cx="2715211" cy="1277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613" name="Picture 13"/>
          <p:cNvPicPr>
            <a:picLocks noChangeAspect="1" noChangeArrowheads="1"/>
          </p:cNvPicPr>
          <p:nvPr/>
        </p:nvPicPr>
        <p:blipFill>
          <a:blip r:embed="rId11" cstate="print"/>
          <a:srcRect l="5478" r="6867"/>
          <a:stretch>
            <a:fillRect/>
          </a:stretch>
        </p:blipFill>
        <p:spPr bwMode="auto">
          <a:xfrm>
            <a:off x="6072198" y="4857760"/>
            <a:ext cx="2286016" cy="1704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3508157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en-US" dirty="0"/>
              <a:t>Galerie</a:t>
            </a:r>
            <a:endParaRPr lang="en-US" altLang="en-US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785795"/>
            <a:ext cx="2500330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86116" y="785794"/>
            <a:ext cx="2714644" cy="1739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72198" y="785794"/>
            <a:ext cx="2269050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606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4348" y="2857496"/>
            <a:ext cx="2500330" cy="2234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608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86115" y="2571743"/>
            <a:ext cx="2711143" cy="945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609" name="Picture 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72197" y="2857496"/>
            <a:ext cx="2275901" cy="192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610" name="Picture 10"/>
          <p:cNvPicPr>
            <a:picLocks noChangeAspect="1" noChangeArrowheads="1"/>
          </p:cNvPicPr>
          <p:nvPr/>
        </p:nvPicPr>
        <p:blipFill>
          <a:blip r:embed="rId8" cstate="print"/>
          <a:srcRect b="6161"/>
          <a:stretch>
            <a:fillRect/>
          </a:stretch>
        </p:blipFill>
        <p:spPr bwMode="auto">
          <a:xfrm>
            <a:off x="3286116" y="3571875"/>
            <a:ext cx="2714643" cy="16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611" name="Picture 1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14348" y="5143513"/>
            <a:ext cx="2500330" cy="1406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612" name="Picture 12"/>
          <p:cNvPicPr>
            <a:picLocks noChangeAspect="1" noChangeArrowheads="1"/>
          </p:cNvPicPr>
          <p:nvPr/>
        </p:nvPicPr>
        <p:blipFill>
          <a:blip r:embed="rId10" cstate="print"/>
          <a:srcRect t="3776" b="12747"/>
          <a:stretch>
            <a:fillRect/>
          </a:stretch>
        </p:blipFill>
        <p:spPr bwMode="auto">
          <a:xfrm>
            <a:off x="3278024" y="5270204"/>
            <a:ext cx="2715211" cy="1277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613" name="Picture 13"/>
          <p:cNvPicPr>
            <a:picLocks noChangeAspect="1" noChangeArrowheads="1"/>
          </p:cNvPicPr>
          <p:nvPr/>
        </p:nvPicPr>
        <p:blipFill>
          <a:blip r:embed="rId11" cstate="print"/>
          <a:srcRect l="5478" r="6867"/>
          <a:stretch>
            <a:fillRect/>
          </a:stretch>
        </p:blipFill>
        <p:spPr bwMode="auto">
          <a:xfrm>
            <a:off x="6072198" y="4857760"/>
            <a:ext cx="2286016" cy="1704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Mrak 12"/>
          <p:cNvSpPr/>
          <p:nvPr/>
        </p:nvSpPr>
        <p:spPr>
          <a:xfrm>
            <a:off x="2214546" y="1785926"/>
            <a:ext cx="4643470" cy="2214578"/>
          </a:xfrm>
          <a:prstGeom prst="cloud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dirty="0">
                <a:solidFill>
                  <a:schemeClr val="tx1"/>
                </a:solidFill>
              </a:rPr>
              <a:t>Něco tu schází…</a:t>
            </a:r>
          </a:p>
        </p:txBody>
      </p:sp>
    </p:spTree>
    <p:extLst>
      <p:ext uri="{BB962C8B-B14F-4D97-AF65-F5344CB8AC3E}">
        <p14:creationId xmlns:p14="http://schemas.microsoft.com/office/powerpoint/2010/main" val="23508157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en-US" dirty="0"/>
              <a:t>Shrnutí</a:t>
            </a:r>
            <a:endParaRPr lang="en-US" altLang="en-US" dirty="0"/>
          </a:p>
        </p:txBody>
      </p:sp>
      <p:sp>
        <p:nvSpPr>
          <p:cNvPr id="614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Nejdůležitější jevy: difrakce, paprsková optika</a:t>
            </a:r>
          </a:p>
          <a:p>
            <a:r>
              <a:rPr lang="cs-CZ" dirty="0"/>
              <a:t>SOS souřadnice úlohy: H. Němec, </a:t>
            </a:r>
            <a:r>
              <a:rPr lang="en-US" dirty="0"/>
              <a:t>n</a:t>
            </a:r>
            <a:r>
              <a:rPr lang="cs-CZ" dirty="0" err="1"/>
              <a:t>emec</a:t>
            </a:r>
            <a:r>
              <a:rPr lang="en-US" dirty="0"/>
              <a:t>@</a:t>
            </a:r>
            <a:r>
              <a:rPr lang="en-US" dirty="0" err="1"/>
              <a:t>fzu.cz</a:t>
            </a:r>
            <a:r>
              <a:rPr lang="en-US" dirty="0"/>
              <a:t>, 266 052 953</a:t>
            </a:r>
          </a:p>
          <a:p>
            <a:pPr lvl="1"/>
            <a:r>
              <a:rPr lang="cs-CZ" dirty="0"/>
              <a:t>Po domluvě možnost experimentů s vláknovým spektrometrem (v budově Fyzikálního ústavu AV ČR, Na Slovance 2, Praha 8)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08" y="2486040"/>
            <a:ext cx="4953008" cy="4086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5969681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en-US" dirty="0"/>
              <a:t>Důležité termíny</a:t>
            </a:r>
            <a:endParaRPr lang="en-US" altLang="en-US" dirty="0"/>
          </a:p>
        </p:txBody>
      </p:sp>
      <p:sp>
        <p:nvSpPr>
          <p:cNvPr id="614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500"/>
              </a:spcAft>
            </a:pPr>
            <a:r>
              <a:rPr lang="cs-CZ" dirty="0"/>
              <a:t>Odevzdání řešení povinných úloh: do </a:t>
            </a:r>
            <a:r>
              <a:rPr lang="cs-CZ" b="1" dirty="0"/>
              <a:t>22. 12. 2022</a:t>
            </a:r>
            <a:r>
              <a:rPr lang="cs-CZ" dirty="0"/>
              <a:t>. Povinné jsou úlohy </a:t>
            </a:r>
            <a:r>
              <a:rPr lang="cs-CZ" b="1" dirty="0"/>
              <a:t>1, 3, 4, 6</a:t>
            </a:r>
            <a:endParaRPr lang="cs-CZ" dirty="0"/>
          </a:p>
          <a:p>
            <a:pPr>
              <a:spcAft>
                <a:spcPts val="1500"/>
              </a:spcAft>
            </a:pPr>
            <a:r>
              <a:rPr lang="cs-CZ" dirty="0"/>
              <a:t>Online diskuse o hodnocení povinných úloh: </a:t>
            </a:r>
            <a:r>
              <a:rPr lang="cs-CZ" b="1" dirty="0"/>
              <a:t>30. 1. 2023</a:t>
            </a:r>
            <a:endParaRPr lang="cs-CZ" dirty="0"/>
          </a:p>
          <a:p>
            <a:pPr>
              <a:spcAft>
                <a:spcPts val="1500"/>
              </a:spcAft>
            </a:pPr>
            <a:r>
              <a:rPr lang="cs-CZ" dirty="0"/>
              <a:t>Online diskuse o vybrané úloze: únor/březen 2023 (termín bude upřesněn podle přihlášených týmů)</a:t>
            </a:r>
          </a:p>
          <a:p>
            <a:pPr>
              <a:spcAft>
                <a:spcPts val="1500"/>
              </a:spcAft>
            </a:pPr>
            <a:r>
              <a:rPr lang="cs-CZ" dirty="0"/>
              <a:t>Regionální kola: </a:t>
            </a:r>
            <a:r>
              <a:rPr lang="cs-CZ" b="1" dirty="0"/>
              <a:t>27. nebo 28. 3. 2023</a:t>
            </a:r>
            <a:endParaRPr lang="cs-CZ" dirty="0"/>
          </a:p>
          <a:p>
            <a:pPr>
              <a:spcAft>
                <a:spcPts val="1500"/>
              </a:spcAft>
            </a:pPr>
            <a:r>
              <a:rPr lang="cs-CZ" dirty="0"/>
              <a:t>Ústřední kolo: </a:t>
            </a:r>
            <a:r>
              <a:rPr lang="cs-CZ" b="1" dirty="0"/>
              <a:t>12. – 14. 4. 2023</a:t>
            </a:r>
            <a:endParaRPr lang="cs-CZ" dirty="0"/>
          </a:p>
          <a:p>
            <a:pPr>
              <a:spcAft>
                <a:spcPts val="1500"/>
              </a:spcAft>
            </a:pPr>
            <a:r>
              <a:rPr lang="cs-CZ" dirty="0"/>
              <a:t>Sympozium TMF/Letní soustředění </a:t>
            </a:r>
            <a:r>
              <a:rPr lang="cs-CZ" dirty="0" err="1"/>
              <a:t>VYDRy</a:t>
            </a:r>
            <a:r>
              <a:rPr lang="cs-CZ" dirty="0"/>
              <a:t>: květen 2023</a:t>
            </a:r>
          </a:p>
          <a:p>
            <a:pPr>
              <a:spcAft>
                <a:spcPts val="1500"/>
              </a:spcAft>
            </a:pPr>
            <a:r>
              <a:rPr lang="cs-CZ" dirty="0"/>
              <a:t>Mezinárodní kolo: předběžně 15. – 23. 7. 2023, Láhaur, </a:t>
            </a:r>
            <a:r>
              <a:rPr lang="cs-CZ" dirty="0" err="1"/>
              <a:t>Pakistán</a:t>
            </a:r>
            <a:endParaRPr lang="cs-CZ" dirty="0"/>
          </a:p>
          <a:p>
            <a:pPr>
              <a:spcAft>
                <a:spcPts val="1500"/>
              </a:spcAft>
            </a:pPr>
            <a:r>
              <a:rPr lang="cs-CZ" b="1" dirty="0"/>
              <a:t>Celoročně</a:t>
            </a:r>
            <a:r>
              <a:rPr lang="cs-CZ" dirty="0"/>
              <a:t>: konzultanti k úlohám</a:t>
            </a:r>
          </a:p>
        </p:txBody>
      </p:sp>
    </p:spTree>
    <p:extLst>
      <p:ext uri="{BB962C8B-B14F-4D97-AF65-F5344CB8AC3E}">
        <p14:creationId xmlns:p14="http://schemas.microsoft.com/office/powerpoint/2010/main" val="35969681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53975"/>
            <a:ext cx="9144000" cy="1470025"/>
          </a:xfrm>
          <a:noFill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000066"/>
                    </a:gs>
                    <a:gs pos="100000">
                      <a:srgbClr val="0000C8"/>
                    </a:gs>
                  </a:gsLst>
                  <a:lin ang="0" scaled="1"/>
                </a:gradFill>
              </a14:hiddenFill>
            </a:ext>
          </a:extLst>
        </p:spPr>
        <p:txBody>
          <a:bodyPr/>
          <a:lstStyle/>
          <a:p>
            <a:pPr marL="0" indent="176213" algn="ctr" eaLnBrk="1" hangingPunct="1"/>
            <a:r>
              <a:rPr lang="en-US" altLang="en-US" sz="3200" dirty="0">
                <a:solidFill>
                  <a:srgbClr val="A50021"/>
                </a:solidFill>
              </a:rPr>
              <a:t>4. </a:t>
            </a:r>
            <a:r>
              <a:rPr lang="en-US" altLang="en-US" sz="3200" dirty="0" err="1">
                <a:solidFill>
                  <a:srgbClr val="A50021"/>
                </a:solidFill>
              </a:rPr>
              <a:t>Coloured</a:t>
            </a:r>
            <a:r>
              <a:rPr lang="en-US" altLang="en-US" sz="3200" dirty="0">
                <a:solidFill>
                  <a:srgbClr val="A50021"/>
                </a:solidFill>
              </a:rPr>
              <a:t> Line/</a:t>
            </a:r>
            <a:r>
              <a:rPr lang="en-US" altLang="en-US" sz="3200" dirty="0" err="1">
                <a:solidFill>
                  <a:srgbClr val="A50021"/>
                </a:solidFill>
              </a:rPr>
              <a:t>Barevná</a:t>
            </a:r>
            <a:r>
              <a:rPr lang="en-US" altLang="en-US" sz="3200" dirty="0">
                <a:solidFill>
                  <a:srgbClr val="A50021"/>
                </a:solidFill>
              </a:rPr>
              <a:t> </a:t>
            </a:r>
            <a:r>
              <a:rPr lang="en-US" altLang="en-US" sz="3200" dirty="0" err="1">
                <a:solidFill>
                  <a:srgbClr val="A50021"/>
                </a:solidFill>
              </a:rPr>
              <a:t>čára</a:t>
            </a:r>
            <a:endParaRPr lang="en-US" altLang="en-US" sz="3200" dirty="0">
              <a:solidFill>
                <a:srgbClr val="A50021"/>
              </a:solidFill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14400" y="1295400"/>
            <a:ext cx="7239000" cy="5334000"/>
          </a:xfrm>
        </p:spPr>
        <p:txBody>
          <a:bodyPr/>
          <a:lstStyle/>
          <a:p>
            <a:pPr algn="just" eaLnBrk="1" hangingPunct="1"/>
            <a:r>
              <a:rPr lang="en-US" dirty="0"/>
              <a:t>When a compact disc or DVD is illuminated with light coming from a </a:t>
            </a:r>
            <a:r>
              <a:rPr lang="en-US" u="sng" dirty="0"/>
              <a:t>filament lamp</a:t>
            </a:r>
            <a:r>
              <a:rPr lang="en-US" dirty="0"/>
              <a:t> in such a way that only </a:t>
            </a:r>
            <a:r>
              <a:rPr lang="en-US" u="sng" dirty="0"/>
              <a:t>rays with large angles of incidence are selected</a:t>
            </a:r>
            <a:r>
              <a:rPr lang="en-US" dirty="0"/>
              <a:t>, a clear green line can be observed. The </a:t>
            </a:r>
            <a:r>
              <a:rPr lang="en-US" u="sng" dirty="0" err="1"/>
              <a:t>colour</a:t>
            </a:r>
            <a:r>
              <a:rPr lang="en-US" u="sng" dirty="0"/>
              <a:t> varies upon slightly changing the angle of the disc</a:t>
            </a:r>
            <a:r>
              <a:rPr lang="en-US" dirty="0"/>
              <a:t>. Explain and investigate this phenomenon.</a:t>
            </a:r>
            <a:endParaRPr lang="cs-CZ" dirty="0"/>
          </a:p>
          <a:p>
            <a:pPr algn="just" eaLnBrk="1" hangingPunct="1"/>
            <a:endParaRPr lang="cs-CZ" dirty="0"/>
          </a:p>
          <a:p>
            <a:pPr algn="just" eaLnBrk="1" hangingPunct="1"/>
            <a:r>
              <a:rPr lang="en-US" dirty="0" err="1"/>
              <a:t>Když</a:t>
            </a:r>
            <a:r>
              <a:rPr lang="en-US" dirty="0"/>
              <a:t> </a:t>
            </a:r>
            <a:r>
              <a:rPr lang="en-US" dirty="0" err="1"/>
              <a:t>osvítíme</a:t>
            </a:r>
            <a:r>
              <a:rPr lang="en-US" dirty="0"/>
              <a:t> </a:t>
            </a:r>
            <a:r>
              <a:rPr lang="en-US" dirty="0" err="1"/>
              <a:t>kompaktní</a:t>
            </a:r>
            <a:r>
              <a:rPr lang="en-US" dirty="0"/>
              <a:t> disk </a:t>
            </a:r>
            <a:r>
              <a:rPr lang="en-US" dirty="0" err="1"/>
              <a:t>nebo</a:t>
            </a:r>
            <a:r>
              <a:rPr lang="en-US" dirty="0"/>
              <a:t> DVD </a:t>
            </a:r>
            <a:r>
              <a:rPr lang="en-US" dirty="0" err="1"/>
              <a:t>světlem</a:t>
            </a:r>
            <a:r>
              <a:rPr lang="en-US" dirty="0"/>
              <a:t> z </a:t>
            </a:r>
            <a:r>
              <a:rPr lang="en-US" dirty="0" err="1"/>
              <a:t>žárovky</a:t>
            </a:r>
            <a:r>
              <a:rPr lang="en-US" dirty="0"/>
              <a:t> s </a:t>
            </a:r>
            <a:r>
              <a:rPr lang="en-US" dirty="0" err="1"/>
              <a:t>wolframovým</a:t>
            </a:r>
            <a:r>
              <a:rPr lang="en-US" dirty="0"/>
              <a:t> </a:t>
            </a:r>
            <a:r>
              <a:rPr lang="en-US" dirty="0" err="1"/>
              <a:t>vláknem</a:t>
            </a:r>
            <a:r>
              <a:rPr lang="en-US" dirty="0"/>
              <a:t> </a:t>
            </a:r>
            <a:r>
              <a:rPr lang="en-US" dirty="0" err="1"/>
              <a:t>tak</a:t>
            </a:r>
            <a:r>
              <a:rPr lang="en-US" dirty="0"/>
              <a:t>, </a:t>
            </a:r>
            <a:r>
              <a:rPr lang="en-US" dirty="0" err="1"/>
              <a:t>že</a:t>
            </a:r>
            <a:r>
              <a:rPr lang="en-US" dirty="0"/>
              <a:t> </a:t>
            </a:r>
            <a:r>
              <a:rPr lang="en-US" dirty="0" err="1"/>
              <a:t>jsou</a:t>
            </a:r>
            <a:r>
              <a:rPr lang="en-US" dirty="0"/>
              <a:t> </a:t>
            </a:r>
            <a:r>
              <a:rPr lang="en-US" dirty="0" err="1"/>
              <a:t>vybrány</a:t>
            </a:r>
            <a:r>
              <a:rPr lang="en-US" dirty="0"/>
              <a:t> </a:t>
            </a:r>
            <a:r>
              <a:rPr lang="en-US" dirty="0" err="1"/>
              <a:t>pouze</a:t>
            </a:r>
            <a:r>
              <a:rPr lang="en-US" dirty="0"/>
              <a:t> </a:t>
            </a:r>
            <a:r>
              <a:rPr lang="en-US" dirty="0" err="1"/>
              <a:t>paprsky</a:t>
            </a:r>
            <a:r>
              <a:rPr lang="en-US" dirty="0"/>
              <a:t> s </a:t>
            </a:r>
            <a:r>
              <a:rPr lang="en-US" dirty="0" err="1"/>
              <a:t>velkým</a:t>
            </a:r>
            <a:r>
              <a:rPr lang="en-US" dirty="0"/>
              <a:t> </a:t>
            </a:r>
            <a:r>
              <a:rPr lang="en-US" dirty="0" err="1"/>
              <a:t>úhlem</a:t>
            </a:r>
            <a:r>
              <a:rPr lang="en-US" dirty="0"/>
              <a:t> </a:t>
            </a:r>
            <a:r>
              <a:rPr lang="en-US" dirty="0" err="1"/>
              <a:t>dopadu</a:t>
            </a:r>
            <a:r>
              <a:rPr lang="en-US" dirty="0"/>
              <a:t>, </a:t>
            </a:r>
            <a:r>
              <a:rPr lang="en-US" dirty="0" err="1"/>
              <a:t>můžeme</a:t>
            </a:r>
            <a:r>
              <a:rPr lang="en-US" dirty="0"/>
              <a:t> </a:t>
            </a:r>
            <a:r>
              <a:rPr lang="en-US" dirty="0" err="1"/>
              <a:t>pozorovat</a:t>
            </a:r>
            <a:r>
              <a:rPr lang="en-US" dirty="0"/>
              <a:t> </a:t>
            </a:r>
            <a:r>
              <a:rPr lang="en-US" dirty="0" err="1"/>
              <a:t>jasnou</a:t>
            </a:r>
            <a:r>
              <a:rPr lang="en-US" dirty="0"/>
              <a:t> </a:t>
            </a:r>
            <a:r>
              <a:rPr lang="en-US" dirty="0" err="1"/>
              <a:t>zelenou</a:t>
            </a:r>
            <a:r>
              <a:rPr lang="en-US" dirty="0"/>
              <a:t> </a:t>
            </a:r>
            <a:r>
              <a:rPr lang="en-US" dirty="0" err="1"/>
              <a:t>čáru</a:t>
            </a:r>
            <a:r>
              <a:rPr lang="en-US" dirty="0"/>
              <a:t>. </a:t>
            </a:r>
            <a:r>
              <a:rPr lang="en-US" dirty="0" err="1"/>
              <a:t>Její</a:t>
            </a:r>
            <a:r>
              <a:rPr lang="en-US" dirty="0"/>
              <a:t> </a:t>
            </a:r>
            <a:r>
              <a:rPr lang="en-US" dirty="0" err="1"/>
              <a:t>barva</a:t>
            </a:r>
            <a:r>
              <a:rPr lang="en-US" dirty="0"/>
              <a:t> se </a:t>
            </a:r>
            <a:r>
              <a:rPr lang="en-US" dirty="0" err="1"/>
              <a:t>mění</a:t>
            </a:r>
            <a:r>
              <a:rPr lang="en-US" dirty="0"/>
              <a:t> s </a:t>
            </a:r>
            <a:r>
              <a:rPr lang="en-US" dirty="0" err="1"/>
              <a:t>nepatrnými</a:t>
            </a:r>
            <a:r>
              <a:rPr lang="en-US" dirty="0"/>
              <a:t> </a:t>
            </a:r>
            <a:r>
              <a:rPr lang="en-US" dirty="0" err="1"/>
              <a:t>změnami</a:t>
            </a:r>
            <a:r>
              <a:rPr lang="en-US" dirty="0"/>
              <a:t> </a:t>
            </a:r>
            <a:r>
              <a:rPr lang="en-US" dirty="0" err="1"/>
              <a:t>úhlu</a:t>
            </a:r>
            <a:r>
              <a:rPr lang="en-US" dirty="0"/>
              <a:t> </a:t>
            </a:r>
            <a:r>
              <a:rPr lang="en-US" dirty="0" err="1"/>
              <a:t>náklonu</a:t>
            </a:r>
            <a:r>
              <a:rPr lang="en-US" dirty="0"/>
              <a:t> </a:t>
            </a:r>
            <a:r>
              <a:rPr lang="en-US" dirty="0" err="1"/>
              <a:t>disku</a:t>
            </a:r>
            <a:r>
              <a:rPr lang="en-US" dirty="0"/>
              <a:t>. </a:t>
            </a:r>
            <a:r>
              <a:rPr lang="en-US" dirty="0" err="1"/>
              <a:t>Vysvětlete</a:t>
            </a:r>
            <a:r>
              <a:rPr lang="en-US" dirty="0"/>
              <a:t> a </a:t>
            </a:r>
            <a:r>
              <a:rPr lang="en-US" dirty="0" err="1"/>
              <a:t>prozkoumejte</a:t>
            </a:r>
            <a:r>
              <a:rPr lang="en-US" dirty="0"/>
              <a:t> </a:t>
            </a:r>
            <a:r>
              <a:rPr lang="en-US" dirty="0" err="1"/>
              <a:t>tento</a:t>
            </a:r>
            <a:r>
              <a:rPr lang="en-US" dirty="0"/>
              <a:t> </a:t>
            </a:r>
            <a:r>
              <a:rPr lang="en-US" dirty="0" err="1"/>
              <a:t>jev</a:t>
            </a:r>
            <a:r>
              <a:rPr lang="en-US" dirty="0"/>
              <a:t>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483126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647700"/>
            <a:ext cx="8686800" cy="5943600"/>
          </a:xfrm>
        </p:spPr>
        <p:txBody>
          <a:bodyPr/>
          <a:lstStyle/>
          <a:p>
            <a:pPr marL="0" indent="0"/>
            <a:r>
              <a:rPr lang="cs-CZ" dirty="0"/>
              <a:t>  Geometrie (hustota stop, tloušťka disku, hloubka stopy)</a:t>
            </a:r>
          </a:p>
          <a:p>
            <a:pPr marL="0" indent="0"/>
            <a:r>
              <a:rPr lang="cs-CZ" dirty="0"/>
              <a:t>  Materiály (polykarbonát; kovová odrazivá vrstva)</a:t>
            </a:r>
            <a:endParaRPr lang="en-US" dirty="0"/>
          </a:p>
        </p:txBody>
      </p:sp>
      <p:sp>
        <p:nvSpPr>
          <p:cNvPr id="614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en-US" dirty="0"/>
              <a:t>Struktura CD/DVD</a:t>
            </a:r>
            <a:endParaRPr lang="en-US" altLang="en-US" dirty="0"/>
          </a:p>
        </p:txBody>
      </p:sp>
      <p:sp>
        <p:nvSpPr>
          <p:cNvPr id="10242" name="AutoShape 2" descr="https://upload.wikimedia.org/wikipedia/commons/thumb/a/ad/Comparison_CD_DVD_HDDVD_BD.svg/1280px-Comparison_CD_DVD_HDDVD_BD.svg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0244" name="AutoShape 4" descr="https://upload.wikimedia.org/wikipedia/commons/thumb/a/ad/Comparison_CD_DVD_HDDVD_BD.svg/1280px-Comparison_CD_DVD_HDDVD_BD.svg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6264" y="1714488"/>
            <a:ext cx="8096264" cy="4048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Obdélník 6"/>
          <p:cNvSpPr/>
          <p:nvPr/>
        </p:nvSpPr>
        <p:spPr>
          <a:xfrm>
            <a:off x="214282" y="6211669"/>
            <a:ext cx="89297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/>
              <a:t>Autor obrázku: </a:t>
            </a:r>
            <a:r>
              <a:rPr lang="cs-CZ" dirty="0" err="1"/>
              <a:t>Cmglee</a:t>
            </a:r>
            <a:endParaRPr lang="cs-CZ" dirty="0"/>
          </a:p>
          <a:p>
            <a:r>
              <a:rPr lang="cs-CZ" dirty="0"/>
              <a:t>https://en.wikipedia.org/wiki/File:Comparison_CD_DVD_HDDVD_BD.svg</a:t>
            </a:r>
          </a:p>
        </p:txBody>
      </p:sp>
    </p:spTree>
    <p:extLst>
      <p:ext uri="{BB962C8B-B14F-4D97-AF65-F5344CB8AC3E}">
        <p14:creationId xmlns:p14="http://schemas.microsoft.com/office/powerpoint/2010/main" val="23508157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647700"/>
            <a:ext cx="8686800" cy="5943600"/>
          </a:xfrm>
        </p:spPr>
        <p:txBody>
          <a:bodyPr/>
          <a:lstStyle/>
          <a:p>
            <a:pPr marL="0" indent="0">
              <a:buNone/>
            </a:pPr>
            <a:r>
              <a:rPr lang="cs-CZ" b="1" dirty="0"/>
              <a:t>Šíření světla („paprsková optika“)</a:t>
            </a:r>
          </a:p>
          <a:p>
            <a:pPr marL="0" indent="0"/>
            <a:r>
              <a:rPr lang="cs-CZ" dirty="0"/>
              <a:t>  Odraz na rozhranní (kov/plast a plast/vzduch); totální odraz</a:t>
            </a:r>
          </a:p>
          <a:p>
            <a:pPr marL="0" indent="0"/>
            <a:r>
              <a:rPr lang="cs-CZ" dirty="0"/>
              <a:t>  Zobrazování</a:t>
            </a:r>
          </a:p>
          <a:p>
            <a:pPr marL="0" indent="0">
              <a:buNone/>
            </a:pPr>
            <a:endParaRPr lang="cs-CZ" b="1" dirty="0"/>
          </a:p>
          <a:p>
            <a:pPr marL="0" indent="0">
              <a:buNone/>
            </a:pPr>
            <a:r>
              <a:rPr lang="cs-CZ" b="1" dirty="0"/>
              <a:t>Difrakce světla</a:t>
            </a:r>
            <a:endParaRPr lang="en-US" dirty="0"/>
          </a:p>
          <a:p>
            <a:pPr marL="0" indent="0"/>
            <a:r>
              <a:rPr lang="cs-CZ" dirty="0"/>
              <a:t>  Kruhová mřížka – stopa v disku (přesněji: spirálová mřížka)</a:t>
            </a:r>
          </a:p>
          <a:p>
            <a:pPr marL="0" indent="0"/>
            <a:r>
              <a:rPr lang="cs-CZ" dirty="0"/>
              <a:t>  ? Náhodná „mřížka“ – data ve stopě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cs-CZ" b="1" dirty="0"/>
              <a:t>Interference světla</a:t>
            </a:r>
            <a:endParaRPr lang="en-US" dirty="0"/>
          </a:p>
          <a:p>
            <a:pPr marL="0" indent="0"/>
            <a:r>
              <a:rPr lang="cs-CZ" dirty="0"/>
              <a:t>  ? Zaznamenaná data (využívá se při čtení dat)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b="1" dirty="0"/>
              <a:t>Povrchové </a:t>
            </a:r>
            <a:r>
              <a:rPr lang="cs-CZ" b="1" dirty="0" err="1"/>
              <a:t>plazmony</a:t>
            </a:r>
            <a:endParaRPr lang="cs-CZ" b="1" dirty="0"/>
          </a:p>
          <a:p>
            <a:pPr marL="0" indent="0"/>
            <a:r>
              <a:rPr lang="cs-CZ" dirty="0"/>
              <a:t>  ??? Vedení vlny lokalizované podél kovové mřížky</a:t>
            </a:r>
            <a:endParaRPr lang="en-US" dirty="0"/>
          </a:p>
        </p:txBody>
      </p:sp>
      <p:sp>
        <p:nvSpPr>
          <p:cNvPr id="614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en-US" dirty="0"/>
              <a:t>Jevy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3508157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647700"/>
            <a:ext cx="8686800" cy="5943600"/>
          </a:xfrm>
        </p:spPr>
        <p:txBody>
          <a:bodyPr/>
          <a:lstStyle/>
          <a:p>
            <a:pPr marL="0" indent="0">
              <a:buNone/>
            </a:pPr>
            <a:r>
              <a:rPr lang="cs-CZ" dirty="0"/>
              <a:t>Kde mají být difrakční stopy? Jaký je původ blízkých stop?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Návod: měňte úhel dopadu…</a:t>
            </a:r>
            <a:endParaRPr lang="en-US" dirty="0"/>
          </a:p>
        </p:txBody>
      </p:sp>
      <p:sp>
        <p:nvSpPr>
          <p:cNvPr id="614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en-US" dirty="0"/>
              <a:t>Zjednodušení – šíření laserového svazku</a:t>
            </a:r>
            <a:endParaRPr lang="en-US" altLang="en-US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1142984"/>
            <a:ext cx="6238892" cy="46791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3508157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647700"/>
            <a:ext cx="8686800" cy="5943600"/>
          </a:xfrm>
        </p:spPr>
        <p:txBody>
          <a:bodyPr/>
          <a:lstStyle/>
          <a:p>
            <a:pPr marL="0" indent="0">
              <a:buNone/>
            </a:pPr>
            <a:r>
              <a:rPr lang="cs-CZ" dirty="0"/>
              <a:t>Difrakce laseru → bodová stopa. Proč zde čára? Proč několik čar? Co široký namodralý pruh okolo? …</a:t>
            </a:r>
          </a:p>
        </p:txBody>
      </p:sp>
      <p:sp>
        <p:nvSpPr>
          <p:cNvPr id="614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en-US" dirty="0"/>
              <a:t>Bez zjednodušení – přímé slunce na DVD</a:t>
            </a:r>
            <a:endParaRPr lang="en-US" altLang="en-US" dirty="0"/>
          </a:p>
        </p:txBody>
      </p:sp>
      <p:pic>
        <p:nvPicPr>
          <p:cNvPr id="5" name="Picture 10"/>
          <p:cNvPicPr>
            <a:picLocks noChangeAspect="1" noChangeArrowheads="1"/>
          </p:cNvPicPr>
          <p:nvPr/>
        </p:nvPicPr>
        <p:blipFill>
          <a:blip r:embed="rId2" cstate="print"/>
          <a:srcRect b="6161"/>
          <a:stretch>
            <a:fillRect/>
          </a:stretch>
        </p:blipFill>
        <p:spPr bwMode="auto">
          <a:xfrm>
            <a:off x="1714480" y="1643050"/>
            <a:ext cx="5783366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3508157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647700"/>
            <a:ext cx="8686800" cy="5943600"/>
          </a:xfrm>
        </p:spPr>
        <p:txBody>
          <a:bodyPr/>
          <a:lstStyle/>
          <a:p>
            <a:pPr marL="266700" indent="-266700">
              <a:spcBef>
                <a:spcPts val="1000"/>
              </a:spcBef>
              <a:spcAft>
                <a:spcPts val="1000"/>
              </a:spcAft>
            </a:pPr>
            <a:r>
              <a:rPr lang="cs-CZ" b="1" u="sng" dirty="0"/>
              <a:t>Jak vysvětlujete pozorovaný obrazec?</a:t>
            </a:r>
          </a:p>
          <a:p>
            <a:pPr marL="266700" indent="-266700">
              <a:spcBef>
                <a:spcPts val="1000"/>
              </a:spcBef>
              <a:spcAft>
                <a:spcPts val="1000"/>
              </a:spcAft>
            </a:pPr>
            <a:r>
              <a:rPr lang="cs-CZ" dirty="0"/>
              <a:t>Čím je výjimečná právě zelená barva?</a:t>
            </a:r>
          </a:p>
          <a:p>
            <a:pPr marL="266700" indent="-266700">
              <a:spcBef>
                <a:spcPts val="1000"/>
              </a:spcBef>
              <a:spcAft>
                <a:spcPts val="1000"/>
              </a:spcAft>
            </a:pPr>
            <a:r>
              <a:rPr lang="cs-CZ" dirty="0"/>
              <a:t>Čím je daná šířka pozorované barevné čáry?</a:t>
            </a:r>
            <a:endParaRPr lang="en-US" dirty="0"/>
          </a:p>
          <a:p>
            <a:pPr marL="266700" indent="-266700">
              <a:spcBef>
                <a:spcPts val="1000"/>
              </a:spcBef>
              <a:spcAft>
                <a:spcPts val="1000"/>
              </a:spcAft>
            </a:pPr>
            <a:r>
              <a:rPr lang="cs-CZ" dirty="0"/>
              <a:t>Lze obdobný jev pozorovat i s jednobarevným zdrojem světla?</a:t>
            </a:r>
          </a:p>
          <a:p>
            <a:pPr marL="266700" indent="-266700">
              <a:spcBef>
                <a:spcPts val="1000"/>
              </a:spcBef>
              <a:spcAft>
                <a:spcPts val="1000"/>
              </a:spcAft>
            </a:pPr>
            <a:r>
              <a:rPr lang="cs-CZ" dirty="0"/>
              <a:t>Lze jev pozorovat i s úzkým kolimovaným svazkem bílého světla?</a:t>
            </a:r>
          </a:p>
          <a:p>
            <a:pPr marL="266700" indent="-266700">
              <a:spcBef>
                <a:spcPts val="1000"/>
              </a:spcBef>
              <a:spcAft>
                <a:spcPts val="1000"/>
              </a:spcAft>
            </a:pPr>
            <a:r>
              <a:rPr lang="cs-CZ" dirty="0"/>
              <a:t>Hraje roli i průchod světla obvodem disku?</a:t>
            </a:r>
          </a:p>
          <a:p>
            <a:pPr marL="266700" indent="-266700">
              <a:spcBef>
                <a:spcPts val="1000"/>
              </a:spcBef>
              <a:spcAft>
                <a:spcPts val="1000"/>
              </a:spcAft>
            </a:pPr>
            <a:r>
              <a:rPr lang="cs-CZ" dirty="0"/>
              <a:t>Liší se obrazec u „čistého“ a „popsaného“ disku?</a:t>
            </a:r>
          </a:p>
          <a:p>
            <a:pPr marL="266700" indent="-266700">
              <a:spcBef>
                <a:spcPts val="1000"/>
              </a:spcBef>
              <a:spcAft>
                <a:spcPts val="1000"/>
              </a:spcAft>
            </a:pPr>
            <a:r>
              <a:rPr lang="cs-CZ" u="sng" dirty="0"/>
              <a:t>Jaký je vliv jednotlivých vrstev kompaktního disku nebo DVD? Jaký je vliv zakřivení mřížky?</a:t>
            </a:r>
          </a:p>
          <a:p>
            <a:pPr marL="266700" indent="-266700">
              <a:spcBef>
                <a:spcPts val="1000"/>
              </a:spcBef>
              <a:spcAft>
                <a:spcPts val="1000"/>
              </a:spcAft>
            </a:pPr>
            <a:r>
              <a:rPr lang="cs-CZ" dirty="0"/>
              <a:t>Jaký je původ stop difrakčního obrazce laserového svazku?</a:t>
            </a:r>
          </a:p>
        </p:txBody>
      </p:sp>
      <p:sp>
        <p:nvSpPr>
          <p:cNvPr id="614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en-US" dirty="0"/>
              <a:t>Otázky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3508157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647700"/>
            <a:ext cx="8201052" cy="5943600"/>
          </a:xfrm>
        </p:spPr>
        <p:txBody>
          <a:bodyPr/>
          <a:lstStyle/>
          <a:p>
            <a:pPr marL="0" indent="0">
              <a:buNone/>
            </a:pPr>
            <a:r>
              <a:rPr lang="cs-CZ" dirty="0"/>
              <a:t>Úloha se dá řešit doma na stole s minimem vybavení…</a:t>
            </a:r>
            <a:endParaRPr lang="en-US" dirty="0"/>
          </a:p>
        </p:txBody>
      </p:sp>
      <p:sp>
        <p:nvSpPr>
          <p:cNvPr id="614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en-US" dirty="0"/>
              <a:t>Praktické rady</a:t>
            </a:r>
            <a:endParaRPr lang="en-US" alt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1785926"/>
            <a:ext cx="5963467" cy="4114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3508157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647700"/>
            <a:ext cx="6557978" cy="5943600"/>
          </a:xfrm>
        </p:spPr>
        <p:txBody>
          <a:bodyPr/>
          <a:lstStyle/>
          <a:p>
            <a:pPr marL="0" indent="0">
              <a:buNone/>
            </a:pPr>
            <a:r>
              <a:rPr lang="cs-CZ" b="1" dirty="0"/>
              <a:t>Zatemněná místnost je polovinou úspěchu</a:t>
            </a:r>
          </a:p>
          <a:p>
            <a:pPr marL="0" indent="0"/>
            <a:r>
              <a:rPr lang="cs-CZ" dirty="0"/>
              <a:t>  Která ze stop je způsobená žárovkou?</a:t>
            </a:r>
          </a:p>
          <a:p>
            <a:pPr marL="0" indent="0"/>
            <a:r>
              <a:rPr lang="cs-CZ" dirty="0"/>
              <a:t>  Která stopa se způsobená světlem zvenčí?</a:t>
            </a:r>
          </a:p>
          <a:p>
            <a:pPr marL="0" indent="0"/>
            <a:r>
              <a:rPr lang="cs-CZ" dirty="0"/>
              <a:t>  Odstínit rozptýlené světlo…</a:t>
            </a:r>
          </a:p>
          <a:p>
            <a:pPr marL="0" indent="0"/>
            <a:r>
              <a:rPr lang="cs-CZ" dirty="0"/>
              <a:t>  Oslňující pozorování lze provést i na slunci</a:t>
            </a:r>
          </a:p>
          <a:p>
            <a:pPr marL="0" indent="0"/>
            <a:endParaRPr lang="cs-CZ" sz="1200" b="1" dirty="0"/>
          </a:p>
          <a:p>
            <a:pPr marL="0" indent="0">
              <a:buNone/>
            </a:pPr>
            <a:r>
              <a:rPr lang="cs-CZ" b="1" dirty="0"/>
              <a:t>Všechny optické prvky zajistit</a:t>
            </a:r>
          </a:p>
          <a:p>
            <a:pPr marL="0" indent="0"/>
            <a:r>
              <a:rPr lang="cs-CZ" dirty="0"/>
              <a:t>  Nejsme chobotnice</a:t>
            </a:r>
          </a:p>
          <a:p>
            <a:pPr marL="0" indent="0"/>
            <a:r>
              <a:rPr lang="cs-CZ" dirty="0"/>
              <a:t>  Je rozštěpení stopy třes rukou, nebo fyzika?</a:t>
            </a:r>
          </a:p>
          <a:p>
            <a:pPr marL="0" indent="0"/>
            <a:r>
              <a:rPr lang="cs-CZ" dirty="0"/>
              <a:t>  Stativ, chemický stojan, …</a:t>
            </a:r>
          </a:p>
          <a:p>
            <a:pPr marL="0" indent="0">
              <a:buNone/>
            </a:pPr>
            <a:endParaRPr lang="cs-CZ" sz="1200" b="1" dirty="0"/>
          </a:p>
          <a:p>
            <a:pPr marL="0" indent="0">
              <a:buNone/>
            </a:pPr>
            <a:r>
              <a:rPr lang="cs-CZ" b="1" dirty="0"/>
              <a:t>Záznam obrazu</a:t>
            </a:r>
            <a:endParaRPr lang="en-US" dirty="0"/>
          </a:p>
          <a:p>
            <a:pPr marL="0" indent="0"/>
            <a:r>
              <a:rPr lang="cs-CZ" dirty="0"/>
              <a:t>  Ruční nastavení expozice, případně zaostření</a:t>
            </a:r>
          </a:p>
          <a:p>
            <a:pPr marL="0" indent="0"/>
            <a:r>
              <a:rPr lang="cs-CZ" dirty="0"/>
              <a:t>  Seznamte se se základy fotografování</a:t>
            </a:r>
            <a:endParaRPr lang="en-US" dirty="0"/>
          </a:p>
        </p:txBody>
      </p:sp>
      <p:sp>
        <p:nvSpPr>
          <p:cNvPr id="614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en-US" dirty="0"/>
              <a:t>Praktické rady</a:t>
            </a:r>
            <a:endParaRPr lang="en-US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42755" b="24216"/>
          <a:stretch>
            <a:fillRect/>
          </a:stretch>
        </p:blipFill>
        <p:spPr bwMode="auto">
          <a:xfrm>
            <a:off x="6921639" y="2803639"/>
            <a:ext cx="1998016" cy="1967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29454" y="714356"/>
            <a:ext cx="2000232" cy="2004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29453" y="4857759"/>
            <a:ext cx="1972269" cy="1972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350815790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772</Words>
  <Application>Microsoft Office PowerPoint</Application>
  <PresentationFormat>Předvádění na obrazovce (4:3)</PresentationFormat>
  <Paragraphs>108</Paragraphs>
  <Slides>15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19" baseType="lpstr">
      <vt:lpstr>Arial</vt:lpstr>
      <vt:lpstr>Arial Black</vt:lpstr>
      <vt:lpstr>Times New Roman</vt:lpstr>
      <vt:lpstr>Default Design</vt:lpstr>
      <vt:lpstr>4. Coloured Line 4. Barevná čára</vt:lpstr>
      <vt:lpstr>4. Coloured Line/Barevná čára</vt:lpstr>
      <vt:lpstr>Struktura CD/DVD</vt:lpstr>
      <vt:lpstr>Jevy</vt:lpstr>
      <vt:lpstr>Zjednodušení – šíření laserového svazku</vt:lpstr>
      <vt:lpstr>Bez zjednodušení – přímé slunce na DVD</vt:lpstr>
      <vt:lpstr>Otázky</vt:lpstr>
      <vt:lpstr>Praktické rady</vt:lpstr>
      <vt:lpstr>Praktické rady</vt:lpstr>
      <vt:lpstr>Praktické rady</vt:lpstr>
      <vt:lpstr>Protokol/prezentace</vt:lpstr>
      <vt:lpstr>Galerie</vt:lpstr>
      <vt:lpstr>Galerie</vt:lpstr>
      <vt:lpstr>Shrnutí</vt:lpstr>
      <vt:lpstr>Důležité termíny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lastModifiedBy/>
  <cp:revision>1</cp:revision>
  <dcterms:created xsi:type="dcterms:W3CDTF">2022-10-12T17:22:15Z</dcterms:created>
  <dcterms:modified xsi:type="dcterms:W3CDTF">2022-10-12T18:03:04Z</dcterms:modified>
</cp:coreProperties>
</file>